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9" r:id="rId2"/>
    <p:sldId id="373" r:id="rId3"/>
    <p:sldId id="336" r:id="rId4"/>
    <p:sldId id="341" r:id="rId5"/>
    <p:sldId id="379" r:id="rId6"/>
    <p:sldId id="331" r:id="rId7"/>
    <p:sldId id="334" r:id="rId8"/>
    <p:sldId id="304" r:id="rId9"/>
    <p:sldId id="346" r:id="rId10"/>
    <p:sldId id="347" r:id="rId11"/>
    <p:sldId id="351" r:id="rId12"/>
    <p:sldId id="369" r:id="rId13"/>
    <p:sldId id="371" r:id="rId14"/>
    <p:sldId id="354" r:id="rId15"/>
    <p:sldId id="372" r:id="rId16"/>
    <p:sldId id="352" r:id="rId17"/>
    <p:sldId id="355" r:id="rId18"/>
    <p:sldId id="356" r:id="rId19"/>
    <p:sldId id="376" r:id="rId20"/>
    <p:sldId id="374" r:id="rId21"/>
    <p:sldId id="375" r:id="rId22"/>
    <p:sldId id="358" r:id="rId23"/>
    <p:sldId id="378" r:id="rId24"/>
    <p:sldId id="359" r:id="rId25"/>
    <p:sldId id="377" r:id="rId26"/>
  </p:sldIdLst>
  <p:sldSz cx="9144000" cy="6858000" type="screen4x3"/>
  <p:notesSz cx="6858000" cy="9144000"/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DDF2FF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024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8F88C59-319B-4332-9A1D-2A62CFCB00D8}" type="datetimeFigureOut">
              <a:rPr lang="th-TH" smtClean="0"/>
              <a:pPr/>
              <a:t>04/12/58</a:t>
            </a:fld>
            <a:endParaRPr lang="th-TH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16A41B8-7DC3-4DB6-84E4-E105629EAA36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968B300D-05F0-4B43-940D-46DED5A791AD}" type="datetimeFigureOut">
              <a:rPr/>
              <a:pPr/>
              <a:t>30/06/2549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9B26CD33-4337-4529-948A-94F6960B2374}" type="slidenum">
              <a:rPr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th-TH" smtClean="0"/>
              <a:pPr/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th-TH" smtClean="0"/>
              <a:pPr/>
              <a:t>7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th-TH"/>
            </a:lvl1pPr>
            <a:extLst/>
          </a:lstStyle>
          <a:p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th-TH"/>
            </a:pPr>
            <a:endParaRPr kumimoji="0" lang="th-TH" sz="3200" b="0" i="1" u="none" strike="noStrike" kern="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th-TH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คลิกเพื่อเพิ่มวันที่และรายละเอียดอื่นๆ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ภาพแนวนอน (เต็มหน้าจ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</a:t>
            </a:r>
            <a:r>
              <a:rPr kumimoji="0" lang="th-TH" i="0" baseline="0"/>
              <a:t>เพื่อเพิ่ม </a:t>
            </a:r>
            <a:r>
              <a:rPr kumimoji="0" lang="th-TH" i="0"/>
              <a:t>รูปภาพแบบเต็มหน้า</a:t>
            </a:r>
            <a:endParaRPr kumimoji="0" lang="th-TH" i="0" baseline="0"/>
          </a:p>
          <a:p>
            <a:pPr marL="0" marR="0" indent="0" algn="ctr">
              <a:buFontTx/>
              <a:buNone/>
            </a:pPr>
            <a:endParaRPr kumimoji="0" lang="th-TH" i="0"/>
          </a:p>
          <a:p>
            <a:pPr algn="ctr">
              <a:buFontTx/>
              <a:buNone/>
            </a:pPr>
            <a:endParaRPr kumimoji="0" lang="th-TH" i="0"/>
          </a:p>
          <a:p>
            <a:pPr algn="ctr">
              <a:buFontTx/>
              <a:buNone/>
            </a:pPr>
            <a:endParaRPr kumimoji="0" lang="th-TH" i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th-TH" baseline="0"/>
            </a:lvl1pPr>
            <a:extLst/>
          </a:lstStyle>
          <a:p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 eaLnBrk="1" latinLnBrk="0" hangingPunct="1">
              <a:buFontTx/>
              <a:buNone/>
              <a:defRPr kumimoji="0" lang="th-TH" sz="1800"/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th-TH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th-TH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4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ภาพขึ้นไป คือ ภาพแนวตั้ง 3 ภาพพร้อมภาพแนวนอน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18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18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18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18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/>
              <a:pPr/>
              <a:t>30/06/2549</a:t>
            </a:fld>
            <a:endParaRPr kumimoji="0" lang="th-TH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/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041D7-B23C-4C8C-84AB-55AD5F03235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lang="th-TH"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kumimoji="0" lang="th-TH" sz="1200">
                <a:solidFill>
                  <a:schemeClr val="tx2"/>
                </a:solidFill>
              </a:rPr>
              <a:pPr/>
              <a:t>04/12/58</a:t>
            </a:fld>
            <a:endParaRPr kumimoji="0" lang="th-TH" sz="120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lang="th-TH"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kumimoji="0" lang="th-TH" sz="120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th-TH"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kumimoji="0" lang="th-TH" sz="1200">
                <a:solidFill>
                  <a:schemeClr val="tx2"/>
                </a:solidFill>
              </a:rPr>
              <a:pPr algn="r"/>
              <a:t>‹#›</a:t>
            </a:fld>
            <a:endParaRPr kumimoji="0" lang="th-TH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th-TH"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 lang="th-TH">
          <a:solidFill>
            <a:schemeClr val="tx2"/>
          </a:solidFill>
        </a:defRPr>
      </a:lvl2pPr>
      <a:lvl3pPr eaLnBrk="1" latinLnBrk="0" hangingPunct="1">
        <a:defRPr kumimoji="0" lang="th-TH">
          <a:solidFill>
            <a:schemeClr val="tx2"/>
          </a:solidFill>
        </a:defRPr>
      </a:lvl3pPr>
      <a:lvl4pPr eaLnBrk="1" latinLnBrk="0" hangingPunct="1">
        <a:defRPr kumimoji="0" lang="th-TH">
          <a:solidFill>
            <a:schemeClr val="tx2"/>
          </a:solidFill>
        </a:defRPr>
      </a:lvl4pPr>
      <a:lvl5pPr eaLnBrk="1" latinLnBrk="0" hangingPunct="1">
        <a:defRPr kumimoji="0" lang="th-TH">
          <a:solidFill>
            <a:schemeClr val="tx2"/>
          </a:solidFill>
        </a:defRPr>
      </a:lvl5pPr>
      <a:lvl6pPr eaLnBrk="1" latinLnBrk="0" hangingPunct="1">
        <a:defRPr kumimoji="0" lang="th-TH">
          <a:solidFill>
            <a:schemeClr val="tx2"/>
          </a:solidFill>
        </a:defRPr>
      </a:lvl6pPr>
      <a:lvl7pPr eaLnBrk="1" latinLnBrk="0" hangingPunct="1">
        <a:defRPr kumimoji="0" lang="th-TH">
          <a:solidFill>
            <a:schemeClr val="tx2"/>
          </a:solidFill>
        </a:defRPr>
      </a:lvl7pPr>
      <a:lvl8pPr eaLnBrk="1" latinLnBrk="0" hangingPunct="1">
        <a:defRPr kumimoji="0" lang="th-TH">
          <a:solidFill>
            <a:schemeClr val="tx2"/>
          </a:solidFill>
        </a:defRPr>
      </a:lvl8pPr>
      <a:lvl9pPr eaLnBrk="1" latinLnBrk="0" hangingPunct="1">
        <a:defRPr kumimoji="0" lang="th-TH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th-TH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th-TH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th-TH"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th-TH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wit%2022_6.mp4" TargetMode="External"/><Relationship Id="rId2" Type="http://schemas.openxmlformats.org/officeDocument/2006/relationships/slideLayout" Target="../slideLayouts/slideLayout21.xml"/><Relationship Id="rId1" Type="http://schemas.openxmlformats.org/officeDocument/2006/relationships/video" Target="file:///E:\&#3626;&#3634;&#3650;&#3619;&#3592;&#3609;&#3660;\Dss\geo\wit%2022_6.mp4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://www.lesa.in.th/geo/earth_structure/earth_interior.jp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4" Type="http://schemas.openxmlformats.org/officeDocument/2006/relationships/image" Target="http://www.lesa.in.th/geo/earth_structure/earth_interior.jp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5143512"/>
            <a:ext cx="8298485" cy="1066800"/>
          </a:xfrm>
        </p:spPr>
        <p:txBody>
          <a:bodyPr>
            <a:normAutofit/>
          </a:bodyPr>
          <a:lstStyle>
            <a:extLst/>
          </a:lstStyle>
          <a:p>
            <a:r>
              <a:rPr sz="660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โครงสร้างของโลก</a:t>
            </a:r>
            <a:endParaRPr lang="th-TH" sz="6600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338" name="AutoShape 2" descr="http://upic.me/i/55/worldof3dsmax.gif"/>
          <p:cNvSpPr>
            <a:spLocks noChangeAspect="1" noChangeArrowheads="1"/>
          </p:cNvSpPr>
          <p:nvPr/>
        </p:nvSpPr>
        <p:spPr bwMode="auto">
          <a:xfrm>
            <a:off x="190500" y="-1798638"/>
            <a:ext cx="2857500" cy="2857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8" name="ตัวยึดรูปภาพ 7" descr="worldof3dsmax.gif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>
          <a:xfrm rot="1068404">
            <a:off x="4556539" y="396899"/>
            <a:ext cx="3964571" cy="3964571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ภาพ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ตัวยึดข้อความ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3490" name="Picture 2" descr="C:\Users\user\Desktop\s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858444" cy="543144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quarter" idx="11"/>
          </p:nvPr>
        </p:nvSpPr>
        <p:spPr>
          <a:xfrm>
            <a:off x="285720" y="3048000"/>
            <a:ext cx="8477280" cy="3352800"/>
          </a:xfrm>
        </p:spPr>
        <p:txBody>
          <a:bodyPr/>
          <a:lstStyle>
            <a:extLst/>
          </a:lstStyle>
          <a:p>
            <a:r>
              <a:rPr sz="28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ดาวเคราะห์สีน้ำเงิน </a:t>
            </a:r>
            <a: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          </a:t>
            </a:r>
            <a:r>
              <a:rPr sz="28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โลกเป็นดาวเคราะห์ดวงเดียวของระบบสุริยะที่มีน้ำดำรงอยู่ครบทั้งสามสถานะคือ ของแข็ง ของเหลว   และก๊าซ  อยู่ห่างจากดวงอาทิตย์ </a:t>
            </a:r>
            <a: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150</a:t>
            </a:r>
            <a:r>
              <a:rPr sz="28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 ล้านกิโลเมตร ซึ่งทำให้</a:t>
            </a:r>
          </a:p>
          <a:p>
            <a:r>
              <a:rPr sz="28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โลกมีอุณหภูมิ </a:t>
            </a:r>
            <a: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–18</a:t>
            </a:r>
            <a:r>
              <a:rPr sz="2800" baseline="300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0</a:t>
            </a:r>
            <a: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C </a:t>
            </a:r>
            <a:r>
              <a:rPr sz="28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แต่เนื่องจากบรรยากาศของโลกมี</a:t>
            </a:r>
          </a:p>
          <a:p>
            <a:r>
              <a:rPr sz="28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ก๊าซเรือนกระจก โลกจึงมีอุณหภูมิเฉลี่ย </a:t>
            </a:r>
            <a: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15</a:t>
            </a:r>
            <a:r>
              <a:rPr lang="en-US" sz="2800" baseline="300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0</a:t>
            </a:r>
            <a:r>
              <a:rPr lang="en-US" sz="2800" dirty="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C </a:t>
            </a:r>
            <a:r>
              <a:rPr sz="2800" smtClean="0">
                <a:solidFill>
                  <a:srgbClr val="FFFF66"/>
                </a:solidFill>
                <a:latin typeface="Angsana New" pitchFamily="18" charset="-34"/>
                <a:cs typeface="Angsana New" pitchFamily="18" charset="-34"/>
              </a:rPr>
              <a:t>ทำให้น้ำสามารถดำรงอยู่ได้ทั้งสามสถานะ</a:t>
            </a:r>
            <a:endParaRPr sz="2800" dirty="0">
              <a:solidFill>
                <a:srgbClr val="FFFF66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" name="Picture 3" descr="earth_birt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66"/>
            <a:ext cx="8604250" cy="36258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800" b="1" smtClean="0">
                <a:solidFill>
                  <a:schemeClr val="tx1"/>
                </a:solidFill>
                <a:effectLst/>
                <a:latin typeface="AngsanaUPC" pitchFamily="18" charset="-34"/>
                <a:cs typeface="AngsanaUPC" pitchFamily="18" charset="-34"/>
                <a:hlinkClick r:id="rId3" action="ppaction://hlinkfile"/>
              </a:rPr>
              <a:t>การโครจรรอบดวงอาทิตและการเกิดฤดูกาล</a:t>
            </a:r>
            <a:endParaRPr lang="th-TH" sz="4800" b="1" dirty="0">
              <a:solidFill>
                <a:schemeClr val="tx1"/>
              </a:solidFill>
              <a:effectLst/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4" name="wit 22_6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57638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9334" r="6112"/>
          <a:stretch>
            <a:fillRect/>
          </a:stretch>
        </p:blipFill>
        <p:spPr bwMode="auto">
          <a:xfrm>
            <a:off x="-500098" y="-214338"/>
            <a:ext cx="11001452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extLst/>
          </a:lstStyle>
          <a:p>
            <a:r>
              <a:rPr lang="th-TH"/>
              <a:t>บนแท็บ เครื่องมือรูปภาพ | รูปแบบ คุณสามารถสร้างเฟรมของคุณเอง และแก้ไขรูปภาพ เช่น ปรับความคมชัดและความสว่าง หรือครอบตัดรูปภาพตามที่ต้องการได้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0359" y="714356"/>
            <a:ext cx="921436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ctagon 9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6172200" y="1066800"/>
            <a:ext cx="2743200" cy="3657600"/>
          </a:xfrm>
          <a:prstGeom prst="rect">
            <a:avLst/>
          </a:prstGeom>
          <a:noFill/>
          <a:ln w="19050" cap="rnd" cmpd="sng" algn="ctr">
            <a:solidFill>
              <a:schemeClr val="tx1"/>
            </a:solidFill>
            <a:prstDash val="solid"/>
            <a:miter lim="800000"/>
          </a:ln>
          <a:effectLst>
            <a:innerShdw blurRad="50800" dist="50800" dir="13500000">
              <a:srgbClr val="000000">
                <a:alpha val="60000"/>
              </a:srgbClr>
            </a:innerShdw>
          </a:effectLst>
        </p:spPr>
      </p:pic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8610600" cy="1752600"/>
          </a:xfrm>
        </p:spPr>
        <p:txBody>
          <a:bodyPr/>
          <a:lstStyle>
            <a:extLst/>
          </a:lstStyle>
          <a:p>
            <a:r>
              <a:rPr lang="th-TH" sz="1800"/>
              <a:t>ลักษณะด่วนของรูปภาพจะให้เฟรมที่สวยงามโดยการคลิกครั้งเดียว</a:t>
            </a:r>
            <a:endParaRPr lang="th-TH"/>
          </a:p>
        </p:txBody>
      </p:sp>
      <p:pic>
        <p:nvPicPr>
          <p:cNvPr id="9" name="mnts-sky.png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1066800"/>
            <a:ext cx="2743200" cy="3657600"/>
          </a:xfrm>
          <a:prstGeom prst="rect">
            <a:avLst/>
          </a:prstGeom>
          <a:noFill/>
          <a:ln w="3175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trees_j0202227.png"/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/>
          <a:stretch>
            <a:fillRect/>
          </a:stretch>
        </p:blipFill>
        <p:spPr>
          <a:xfrm>
            <a:off x="3200400" y="1066800"/>
            <a:ext cx="2743200" cy="3657600"/>
          </a:xfrm>
          <a:prstGeom prst="roundRect">
            <a:avLst>
              <a:gd name="adj" fmla="val 16667"/>
            </a:avLst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63500" dist="76200" dir="2700000" algn="tl" rotWithShape="0">
              <a:srgbClr val="000000">
                <a:alpha val="70000"/>
              </a:srgbClr>
            </a:outerShdw>
            <a:softEdge rad="3175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19796"/>
            <a:ext cx="9144000" cy="6618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62" y="285728"/>
            <a:ext cx="8900356" cy="615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534" y="357166"/>
            <a:ext cx="9027466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" y="357166"/>
            <a:ext cx="9077706" cy="618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6072"/>
            <a:ext cx="9144000" cy="616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Plate_tectonics_over_ti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38775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5580063" y="260350"/>
            <a:ext cx="3384550" cy="1008063"/>
          </a:xfrm>
          <a:prstGeom prst="rect">
            <a:avLst/>
          </a:prstGeom>
          <a:solidFill>
            <a:srgbClr val="99FF99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500">
                <a:latin typeface="_Layiji MaHaNiYom V 1.2" pitchFamily="2" charset="0"/>
              </a:rPr>
              <a:t>สภาพภูมิอากาศ/ภูมิศาสตร์</a:t>
            </a:r>
          </a:p>
          <a:p>
            <a:pPr algn="ctr"/>
            <a:r>
              <a:rPr lang="th-TH" sz="3500">
                <a:latin typeface="_Layiji MaHaNiYom V 1.2" pitchFamily="2" charset="0"/>
              </a:rPr>
              <a:t>เปลี่ยนแปลงมากมาย</a:t>
            </a:r>
          </a:p>
        </p:txBody>
      </p:sp>
      <p:sp>
        <p:nvSpPr>
          <p:cNvPr id="138247" name="Rectangle 7"/>
          <p:cNvSpPr>
            <a:spLocks noChangeArrowheads="1"/>
          </p:cNvSpPr>
          <p:nvPr/>
        </p:nvSpPr>
        <p:spPr bwMode="auto">
          <a:xfrm>
            <a:off x="5580063" y="1773238"/>
            <a:ext cx="3384550" cy="1008062"/>
          </a:xfrm>
          <a:prstGeom prst="rect">
            <a:avLst/>
          </a:prstGeom>
          <a:solidFill>
            <a:srgbClr val="99FF99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300">
                <a:latin typeface="_Layiji MaHaNiYom V 1.2" pitchFamily="2" charset="0"/>
              </a:rPr>
              <a:t>ยุคนี้มีแมลงมาก</a:t>
            </a:r>
          </a:p>
          <a:p>
            <a:pPr algn="ctr"/>
            <a:r>
              <a:rPr lang="th-TH" sz="3300">
                <a:latin typeface="_Layiji MaHaNiYom V 1.2" pitchFamily="2" charset="0"/>
              </a:rPr>
              <a:t>แมลงปอยักษ์(ปีกกว้าง 2ฟุต)</a:t>
            </a:r>
          </a:p>
        </p:txBody>
      </p:sp>
      <p:sp>
        <p:nvSpPr>
          <p:cNvPr id="138248" name="Rectangle 8"/>
          <p:cNvSpPr>
            <a:spLocks noChangeArrowheads="1"/>
          </p:cNvSpPr>
          <p:nvPr/>
        </p:nvSpPr>
        <p:spPr bwMode="auto">
          <a:xfrm>
            <a:off x="5580063" y="3284538"/>
            <a:ext cx="3384550" cy="1008062"/>
          </a:xfrm>
          <a:prstGeom prst="rect">
            <a:avLst/>
          </a:prstGeom>
          <a:solidFill>
            <a:srgbClr val="99FF99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500">
                <a:latin typeface="_Layiji MaHaNiYom V 1.2" pitchFamily="2" charset="0"/>
              </a:rPr>
              <a:t>ยุคไดโนเสาร์ครองโลก</a:t>
            </a: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4932363" y="4941888"/>
            <a:ext cx="4032250" cy="1511300"/>
          </a:xfrm>
          <a:prstGeom prst="rect">
            <a:avLst/>
          </a:prstGeom>
          <a:solidFill>
            <a:srgbClr val="99FF99"/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500">
                <a:latin typeface="_Layiji MaHaNiYom V 1.2" pitchFamily="2" charset="0"/>
              </a:rPr>
              <a:t>ปลายยุคไดโนเสาร์เริ่มสูญพันธุ์</a:t>
            </a:r>
          </a:p>
          <a:p>
            <a:pPr algn="ctr"/>
            <a:r>
              <a:rPr lang="th-TH" sz="3500">
                <a:latin typeface="_Layiji MaHaNiYom V 1.2" pitchFamily="2" charset="0"/>
              </a:rPr>
              <a:t>สัตว์เลี้ยงลูกด้วยนมถือกำเนิด</a:t>
            </a:r>
          </a:p>
        </p:txBody>
      </p:sp>
      <p:sp>
        <p:nvSpPr>
          <p:cNvPr id="138250" name="Line 10"/>
          <p:cNvSpPr>
            <a:spLocks noChangeShapeType="1"/>
          </p:cNvSpPr>
          <p:nvPr/>
        </p:nvSpPr>
        <p:spPr bwMode="auto">
          <a:xfrm flipH="1">
            <a:off x="1763713" y="620713"/>
            <a:ext cx="381635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38251" name="Line 11"/>
          <p:cNvSpPr>
            <a:spLocks noChangeShapeType="1"/>
          </p:cNvSpPr>
          <p:nvPr/>
        </p:nvSpPr>
        <p:spPr bwMode="auto">
          <a:xfrm flipH="1" flipV="1">
            <a:off x="4500563" y="1916113"/>
            <a:ext cx="1079500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38252" name="Line 12"/>
          <p:cNvSpPr>
            <a:spLocks noChangeShapeType="1"/>
          </p:cNvSpPr>
          <p:nvPr/>
        </p:nvSpPr>
        <p:spPr bwMode="auto">
          <a:xfrm flipH="1">
            <a:off x="1692275" y="3716338"/>
            <a:ext cx="3887788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38253" name="Line 13"/>
          <p:cNvSpPr>
            <a:spLocks noChangeShapeType="1"/>
          </p:cNvSpPr>
          <p:nvPr/>
        </p:nvSpPr>
        <p:spPr bwMode="auto">
          <a:xfrm flipH="1" flipV="1">
            <a:off x="4572000" y="4292600"/>
            <a:ext cx="504825" cy="6492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 animBg="1"/>
      <p:bldP spid="138247" grpId="0" animBg="1"/>
      <p:bldP spid="138248" grpId="0" animBg="1"/>
      <p:bldP spid="138249" grpId="0" animBg="1"/>
      <p:bldP spid="138250" grpId="0" animBg="1"/>
      <p:bldP spid="138251" grpId="0" animBg="1"/>
      <p:bldP spid="138252" grpId="0" animBg="1"/>
      <p:bldP spid="1382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43438" y="333375"/>
            <a:ext cx="4054475" cy="728663"/>
          </a:xfrm>
          <a:ln w="28575" cap="flat">
            <a:solidFill>
              <a:srgbClr val="66FF99"/>
            </a:solidFill>
            <a:prstDash val="dash"/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th-TH" sz="5000" b="1" dirty="0" smtClean="0">
                <a:solidFill>
                  <a:schemeClr val="tx1"/>
                </a:solidFill>
              </a:rPr>
              <a:t>สัณฐานของโลก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endParaRPr lang="th-TH" sz="4000" b="1" dirty="0" smtClean="0">
              <a:solidFill>
                <a:schemeClr val="tx1"/>
              </a:solidFill>
            </a:endParaRPr>
          </a:p>
        </p:txBody>
      </p:sp>
      <p:pic>
        <p:nvPicPr>
          <p:cNvPr id="8195" name="Picture 7" descr="ear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89138"/>
            <a:ext cx="3455987" cy="337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4356100" y="1268413"/>
            <a:ext cx="4537075" cy="5329237"/>
          </a:xfrm>
          <a:ln w="28575" cap="flat">
            <a:solidFill>
              <a:srgbClr val="FF3399"/>
            </a:solidFill>
            <a:prstDash val="dash"/>
          </a:ln>
        </p:spPr>
        <p:txBody>
          <a:bodyPr/>
          <a:lstStyle/>
          <a:p>
            <a:pPr algn="thaiDist" eaLnBrk="1" hangingPunct="1">
              <a:lnSpc>
                <a:spcPct val="90000"/>
              </a:lnSpc>
            </a:pPr>
            <a:r>
              <a:rPr lang="th-TH" sz="3400" dirty="0" smtClean="0">
                <a:latin typeface="_Layiji MaHaNiYom V 1.2" pitchFamily="2" charset="0"/>
              </a:rPr>
              <a:t>   โลกมีรูปทรงสัณฐานเกือบกลม โดยเส้นผ่านศูนย์กลางของทรงกลมจากขั้วโลกเหนือถึงขั้วโลกใต้ยาวประมาณ </a:t>
            </a:r>
            <a:r>
              <a:rPr lang="en-US" sz="3400" dirty="0" smtClean="0">
                <a:latin typeface="_Layiji MaHaNiYom V 1.2" pitchFamily="2" charset="0"/>
              </a:rPr>
              <a:t>12,714  </a:t>
            </a:r>
            <a:r>
              <a:rPr lang="th-TH" sz="3400" dirty="0" smtClean="0">
                <a:latin typeface="_Layiji MaHaNiYom V 1.2" pitchFamily="2" charset="0"/>
              </a:rPr>
              <a:t>กิโลเมตร และเส้นผ่านศูนย์กลางเส้นศูนย์สูตรยาวประมาณ  </a:t>
            </a:r>
            <a:r>
              <a:rPr lang="en-US" sz="3400" dirty="0" smtClean="0">
                <a:latin typeface="_Layiji MaHaNiYom V 1.2" pitchFamily="2" charset="0"/>
              </a:rPr>
              <a:t>12,757  </a:t>
            </a:r>
            <a:r>
              <a:rPr lang="th-TH" sz="3400" dirty="0" smtClean="0">
                <a:latin typeface="_Layiji MaHaNiYom V 1.2" pitchFamily="2" charset="0"/>
              </a:rPr>
              <a:t>กิโลเมตร</a:t>
            </a:r>
            <a:r>
              <a:rPr lang="en-US" sz="3400" dirty="0" smtClean="0">
                <a:latin typeface="_Layiji MaHaNiYom V 1.2" pitchFamily="2" charset="0"/>
              </a:rPr>
              <a:t> </a:t>
            </a:r>
            <a:endParaRPr lang="th-TH" sz="3400" dirty="0" smtClean="0">
              <a:latin typeface="_Layiji MaHaNiYom V 1.2" pitchFamily="2" charset="0"/>
            </a:endParaRPr>
          </a:p>
          <a:p>
            <a:pPr algn="thaiDist" eaLnBrk="1" hangingPunct="1">
              <a:lnSpc>
                <a:spcPct val="90000"/>
              </a:lnSpc>
            </a:pPr>
            <a:r>
              <a:rPr lang="th-TH" sz="3400" dirty="0" smtClean="0">
                <a:latin typeface="_Layiji MaHaNiYom V 1.2" pitchFamily="2" charset="0"/>
              </a:rPr>
              <a:t>   จุดสูงสุดของโลกอยู่บริเวณเทือกเขาหิมาลัยที่ยอดเขา</a:t>
            </a:r>
            <a:r>
              <a:rPr lang="th-TH" sz="3400" u="sng" dirty="0" smtClean="0">
                <a:latin typeface="_Layiji MaHaNiYom V 1.2" pitchFamily="2" charset="0"/>
              </a:rPr>
              <a:t>เอ</a:t>
            </a:r>
            <a:r>
              <a:rPr lang="th-TH" sz="3400" u="sng" dirty="0" err="1" smtClean="0">
                <a:latin typeface="_Layiji MaHaNiYom V 1.2" pitchFamily="2" charset="0"/>
              </a:rPr>
              <a:t>เวอเรสต์</a:t>
            </a:r>
            <a:r>
              <a:rPr lang="th-TH" sz="3400" u="sng" dirty="0" smtClean="0">
                <a:latin typeface="_Layiji MaHaNiYom V 1.2" pitchFamily="2" charset="0"/>
              </a:rPr>
              <a:t> </a:t>
            </a:r>
          </a:p>
          <a:p>
            <a:pPr algn="thaiDist" eaLnBrk="1" hangingPunct="1">
              <a:lnSpc>
                <a:spcPct val="90000"/>
              </a:lnSpc>
            </a:pPr>
            <a:r>
              <a:rPr lang="th-TH" sz="3400" dirty="0" smtClean="0">
                <a:latin typeface="_Layiji MaHaNiYom V 1.2" pitchFamily="2" charset="0"/>
              </a:rPr>
              <a:t>   จุดลึกสุดของพื้นมหาสมุทรอยู่ที่ร่องลึก</a:t>
            </a:r>
            <a:r>
              <a:rPr lang="th-TH" sz="3400" b="1" u="sng" dirty="0" smtClean="0">
                <a:latin typeface="_Layiji MaHaNiYom V 1.2" pitchFamily="2" charset="0"/>
              </a:rPr>
              <a:t>มา</a:t>
            </a:r>
            <a:r>
              <a:rPr lang="th-TH" sz="3400" b="1" u="sng" dirty="0" err="1" smtClean="0">
                <a:latin typeface="_Layiji MaHaNiYom V 1.2" pitchFamily="2" charset="0"/>
              </a:rPr>
              <a:t>เรีย</a:t>
            </a:r>
            <a:r>
              <a:rPr lang="th-TH" sz="3400" b="1" u="sng" dirty="0" smtClean="0">
                <a:latin typeface="_Layiji MaHaNiYom V 1.2" pitchFamily="2" charset="0"/>
              </a:rPr>
              <a:t>นา</a:t>
            </a:r>
            <a:r>
              <a:rPr lang="th-TH" sz="3600" b="1" u="sng" dirty="0" smtClean="0">
                <a:latin typeface="Browallia New" pitchFamily="34" charset="-34"/>
                <a:cs typeface="Browallia New" pitchFamily="34" charset="-34"/>
              </a:rPr>
              <a:t> </a:t>
            </a:r>
          </a:p>
        </p:txBody>
      </p:sp>
      <p:sp>
        <p:nvSpPr>
          <p:cNvPr id="101389" name="Line 13"/>
          <p:cNvSpPr>
            <a:spLocks noChangeShapeType="1"/>
          </p:cNvSpPr>
          <p:nvPr/>
        </p:nvSpPr>
        <p:spPr bwMode="auto">
          <a:xfrm>
            <a:off x="539750" y="1773238"/>
            <a:ext cx="3097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8198" name="Line 14"/>
          <p:cNvSpPr>
            <a:spLocks noChangeShapeType="1"/>
          </p:cNvSpPr>
          <p:nvPr/>
        </p:nvSpPr>
        <p:spPr bwMode="auto">
          <a:xfrm>
            <a:off x="3779838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01392" name="WordArt 16"/>
          <p:cNvSpPr>
            <a:spLocks noChangeArrowheads="1" noChangeShapeType="1" noTextEdit="1"/>
          </p:cNvSpPr>
          <p:nvPr/>
        </p:nvSpPr>
        <p:spPr bwMode="auto">
          <a:xfrm>
            <a:off x="1619250" y="1412875"/>
            <a:ext cx="939800" cy="315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dirty="0"/>
              <a:t>12,757</a:t>
            </a:r>
          </a:p>
        </p:txBody>
      </p:sp>
      <p:sp>
        <p:nvSpPr>
          <p:cNvPr id="101393" name="WordArt 17"/>
          <p:cNvSpPr>
            <a:spLocks noChangeArrowheads="1" noChangeShapeType="1" noTextEdit="1"/>
          </p:cNvSpPr>
          <p:nvPr/>
        </p:nvSpPr>
        <p:spPr bwMode="auto">
          <a:xfrm rot="5400000">
            <a:off x="3620294" y="3777456"/>
            <a:ext cx="1012825" cy="315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t>12,714</a:t>
            </a:r>
            <a:endParaRPr lang="th-TH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ngsana New"/>
              <a:cs typeface="Angsana New"/>
            </a:endParaRPr>
          </a:p>
        </p:txBody>
      </p:sp>
      <p:sp>
        <p:nvSpPr>
          <p:cNvPr id="101394" name="Line 18"/>
          <p:cNvSpPr>
            <a:spLocks noChangeShapeType="1"/>
          </p:cNvSpPr>
          <p:nvPr/>
        </p:nvSpPr>
        <p:spPr bwMode="auto">
          <a:xfrm>
            <a:off x="3995738" y="2060575"/>
            <a:ext cx="0" cy="3313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1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1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9" grpId="0" animBg="1"/>
      <p:bldP spid="101392" grpId="0" animBg="1"/>
      <p:bldP spid="101393" grpId="0" animBg="1"/>
      <p:bldP spid="10139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C:\Users\user\Desktop\13686949721368694992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08861" cy="585789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Mariana_trench_loc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76250"/>
            <a:ext cx="453707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076825" y="333375"/>
            <a:ext cx="3816350" cy="6264275"/>
          </a:xfrm>
        </p:spPr>
        <p:txBody>
          <a:bodyPr/>
          <a:lstStyle/>
          <a:p>
            <a:pPr algn="thaiDist" eaLnBrk="1" hangingPunct="1">
              <a:lnSpc>
                <a:spcPct val="90000"/>
              </a:lnSpc>
            </a:pPr>
            <a:r>
              <a:rPr lang="th-TH" sz="2400" b="1" smtClean="0">
                <a:latin typeface="Angsana New" pitchFamily="18" charset="-34"/>
              </a:rPr>
              <a:t>           </a:t>
            </a:r>
            <a:r>
              <a:rPr lang="th-TH" sz="2600" smtClean="0">
                <a:latin typeface="_Layiji MaHaNiYom V 1.2" pitchFamily="2" charset="0"/>
              </a:rPr>
              <a:t>ตำแหน่งที่ลึกที่สุดในมหาสมุทร  คือ </a:t>
            </a:r>
            <a:r>
              <a:rPr lang="th-TH" sz="2600" u="sng" smtClean="0">
                <a:solidFill>
                  <a:srgbClr val="A50021"/>
                </a:solidFill>
                <a:latin typeface="_Layiji MaHaNiYom V 1.2" pitchFamily="2" charset="0"/>
              </a:rPr>
              <a:t>ตำแหน่งลึกชาเลนเจอร์</a:t>
            </a:r>
            <a:r>
              <a:rPr lang="th-TH" sz="2600" u="sng" smtClean="0">
                <a:latin typeface="_Layiji MaHaNiYom V 1.2" pitchFamily="2" charset="0"/>
              </a:rPr>
              <a:t> (</a:t>
            </a:r>
            <a:r>
              <a:rPr lang="en-US" sz="2600" u="sng" smtClean="0">
                <a:latin typeface="_Layiji MaHaNiYom V 1.2" pitchFamily="2" charset="0"/>
              </a:rPr>
              <a:t>Challenger Deep) </a:t>
            </a:r>
            <a:r>
              <a:rPr lang="th-TH" sz="2600" u="sng" smtClean="0">
                <a:latin typeface="_Layiji MaHaNiYom V 1.2" pitchFamily="2" charset="0"/>
              </a:rPr>
              <a:t>ในร่องลึกมาเรียน่า (</a:t>
            </a:r>
            <a:r>
              <a:rPr lang="en-US" sz="2600" u="sng" smtClean="0">
                <a:latin typeface="_Layiji MaHaNiYom V 1.2" pitchFamily="2" charset="0"/>
              </a:rPr>
              <a:t>Mariana Trench)</a:t>
            </a:r>
            <a:r>
              <a:rPr lang="en-US" sz="2600" smtClean="0">
                <a:latin typeface="_Layiji MaHaNiYom V 1.2" pitchFamily="2" charset="0"/>
              </a:rPr>
              <a:t> </a:t>
            </a:r>
            <a:r>
              <a:rPr lang="th-TH" sz="2600" smtClean="0">
                <a:latin typeface="_Layiji MaHaNiYom V 1.2" pitchFamily="2" charset="0"/>
              </a:rPr>
              <a:t>โดยตำแหน่งนี้อยู่ลึกต่ำกว่าระดับน้ำทะเล </a:t>
            </a:r>
            <a:r>
              <a:rPr lang="en-US" sz="2600" smtClean="0">
                <a:latin typeface="_Layiji MaHaNiYom V 1.2" pitchFamily="2" charset="0"/>
              </a:rPr>
              <a:t>10,924 </a:t>
            </a:r>
            <a:r>
              <a:rPr lang="th-TH" sz="2600" smtClean="0">
                <a:latin typeface="_Layiji MaHaNiYom V 1.2" pitchFamily="2" charset="0"/>
              </a:rPr>
              <a:t>เมตร (</a:t>
            </a:r>
            <a:r>
              <a:rPr lang="en-US" sz="2600" smtClean="0">
                <a:latin typeface="_Layiji MaHaNiYom V 1.2" pitchFamily="2" charset="0"/>
              </a:rPr>
              <a:t>35,840 </a:t>
            </a:r>
            <a:r>
              <a:rPr lang="th-TH" sz="2600" smtClean="0">
                <a:latin typeface="_Layiji MaHaNiYom V 1.2" pitchFamily="2" charset="0"/>
              </a:rPr>
              <a:t>ฟุต) </a:t>
            </a:r>
          </a:p>
          <a:p>
            <a:pPr algn="thaiDist" eaLnBrk="1" hangingPunct="1">
              <a:lnSpc>
                <a:spcPct val="90000"/>
              </a:lnSpc>
            </a:pPr>
            <a:r>
              <a:rPr lang="th-TH" sz="2600" smtClean="0">
                <a:latin typeface="_Layiji MaHaNiYom V 1.2" pitchFamily="2" charset="0"/>
              </a:rPr>
              <a:t>        ถ้าเอาเทือกเอเวอเรสต์ (</a:t>
            </a:r>
            <a:r>
              <a:rPr lang="en-US" sz="2600" smtClean="0">
                <a:latin typeface="_Layiji MaHaNiYom V 1.2" pitchFamily="2" charset="0"/>
              </a:rPr>
              <a:t>Mount Everest) </a:t>
            </a:r>
            <a:r>
              <a:rPr lang="th-TH" sz="2600" smtClean="0">
                <a:latin typeface="_Layiji MaHaNiYom V 1.2" pitchFamily="2" charset="0"/>
              </a:rPr>
              <a:t>ซึ่งเป็นเทือกเขาที่สูงที่สุดในโลกไปวางไว้ในบริเวณนั้นก็จะถูกน้ำท่วมสูงหลายกิโลเมตรเลยทีเดียว คำว่าตำแหน่งลึกชาเลนเจอร์นั้นได้มาจากชื่อเรือสำรวจชาเลนเจอร์ </a:t>
            </a:r>
            <a:r>
              <a:rPr lang="en-US" sz="2600" smtClean="0">
                <a:latin typeface="_Layiji MaHaNiYom V 1.2" pitchFamily="2" charset="0"/>
              </a:rPr>
              <a:t>2 </a:t>
            </a:r>
            <a:r>
              <a:rPr lang="th-TH" sz="2600" smtClean="0">
                <a:latin typeface="_Layiji MaHaNiYom V 1.2" pitchFamily="2" charset="0"/>
              </a:rPr>
              <a:t>ของสหราชอาณาจักร</a:t>
            </a:r>
            <a:r>
              <a:rPr lang="en-US" sz="2600" smtClean="0">
                <a:latin typeface="_Layiji MaHaNiYom V 1.2" pitchFamily="2" charset="0"/>
              </a:rPr>
              <a:t> (British survey ship Challenger II) </a:t>
            </a:r>
            <a:r>
              <a:rPr lang="th-TH" sz="2600" smtClean="0">
                <a:latin typeface="_Layiji MaHaNiYom V 1.2" pitchFamily="2" charset="0"/>
              </a:rPr>
              <a:t>ซึ่งสำรวจพบจุดลึกนี้ในปี </a:t>
            </a:r>
            <a:r>
              <a:rPr lang="en-US" sz="2600" smtClean="0">
                <a:latin typeface="_Layiji MaHaNiYom V 1.2" pitchFamily="2" charset="0"/>
              </a:rPr>
              <a:t>1951</a:t>
            </a:r>
            <a:endParaRPr lang="th-TH" sz="2600" smtClean="0">
              <a:latin typeface="_Layiji MaHaNiYom V 1.2" pitchFamily="2" charset="0"/>
            </a:endParaRPr>
          </a:p>
        </p:txBody>
      </p:sp>
      <p:sp>
        <p:nvSpPr>
          <p:cNvPr id="107528" name="Line 8"/>
          <p:cNvSpPr>
            <a:spLocks noChangeShapeType="1"/>
          </p:cNvSpPr>
          <p:nvPr/>
        </p:nvSpPr>
        <p:spPr bwMode="auto">
          <a:xfrm flipH="1">
            <a:off x="2627313" y="1052513"/>
            <a:ext cx="2736850" cy="1917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9997"/>
            <a:ext cx="9143999" cy="607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rust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476250"/>
            <a:ext cx="5302250" cy="5545138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929191" y="1071546"/>
            <a:ext cx="400052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th-TH" sz="3600" u="sng" dirty="0">
                <a:latin typeface="AngsanaUPC" pitchFamily="18" charset="-34"/>
                <a:cs typeface="AngsanaUPC" pitchFamily="18" charset="-34"/>
              </a:rPr>
              <a:t>ชั้นเปลือกโลก (</a:t>
            </a:r>
            <a:r>
              <a:rPr lang="en-US" sz="3600" u="sng" dirty="0">
                <a:latin typeface="AngsanaUPC" pitchFamily="18" charset="-34"/>
                <a:cs typeface="AngsanaUPC" pitchFamily="18" charset="-34"/>
              </a:rPr>
              <a:t>Crust</a:t>
            </a:r>
            <a:r>
              <a:rPr lang="th-TH" sz="3600" u="sng" dirty="0">
                <a:latin typeface="AngsanaUPC" pitchFamily="18" charset="-34"/>
                <a:cs typeface="AngsanaUPC" pitchFamily="18" charset="-34"/>
              </a:rPr>
              <a:t>)</a:t>
            </a:r>
          </a:p>
          <a:p>
            <a:pPr algn="ctr" eaLnBrk="0" hangingPunct="0"/>
            <a:r>
              <a:rPr lang="th-TH" sz="3600" dirty="0">
                <a:latin typeface="AngsanaUPC" pitchFamily="18" charset="-34"/>
                <a:cs typeface="AngsanaUPC" pitchFamily="18" charset="-34"/>
              </a:rPr>
              <a:t>เป็นชั้นนอกสุดของธรณีภาค </a:t>
            </a:r>
          </a:p>
          <a:p>
            <a:pPr algn="ctr" eaLnBrk="0" hangingPunct="0"/>
            <a:r>
              <a:rPr lang="th-TH" sz="3600" dirty="0">
                <a:latin typeface="AngsanaUPC" pitchFamily="18" charset="-34"/>
                <a:cs typeface="AngsanaUPC" pitchFamily="18" charset="-34"/>
              </a:rPr>
              <a:t>มีความหนา</a:t>
            </a:r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ประมาณ</a:t>
            </a:r>
            <a:endParaRPr sz="3600" smtClean="0">
              <a:latin typeface="AngsanaUPC" pitchFamily="18" charset="-34"/>
              <a:cs typeface="AngsanaUPC" pitchFamily="18" charset="-34"/>
            </a:endParaRPr>
          </a:p>
          <a:p>
            <a:pPr algn="ctr" eaLnBrk="0" hangingPunct="0"/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3600" dirty="0">
                <a:latin typeface="AngsanaUPC" pitchFamily="18" charset="-34"/>
                <a:cs typeface="AngsanaUPC" pitchFamily="18" charset="-34"/>
              </a:rPr>
              <a:t>30 - 45 กม.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" descr="http://www.lesa.in.th/geo/earth_structure/earth_interior.jpg"/>
          <p:cNvPicPr>
            <a:picLocks noChangeAspect="1" noChangeArrowheads="1"/>
          </p:cNvPicPr>
          <p:nvPr/>
        </p:nvPicPr>
        <p:blipFill>
          <a:blip r:embed="rId2" r:link="rId3"/>
          <a:srcRect b="29503"/>
          <a:stretch>
            <a:fillRect/>
          </a:stretch>
        </p:blipFill>
        <p:spPr bwMode="auto">
          <a:xfrm>
            <a:off x="285720" y="2857496"/>
            <a:ext cx="84963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/>
          <p:cNvSpPr/>
          <p:nvPr/>
        </p:nvSpPr>
        <p:spPr>
          <a:xfrm>
            <a:off x="214282" y="285728"/>
            <a:ext cx="8715436" cy="276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 eaLnBrk="1" hangingPunct="1">
              <a:lnSpc>
                <a:spcPct val="90000"/>
              </a:lnSpc>
            </a:pPr>
            <a:r>
              <a:rPr sz="3200" b="1" u="sng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เปลือกโลก</a:t>
            </a:r>
            <a:r>
              <a:rPr lang="en-US" sz="3200" b="1" u="sng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(Crust)</a:t>
            </a:r>
            <a:r>
              <a:rPr lang="en-US" sz="32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      </a:t>
            </a:r>
            <a:r>
              <a:rPr sz="3200" smtClean="0">
                <a:latin typeface="AngsanaUPC" pitchFamily="18" charset="-34"/>
                <a:cs typeface="AngsanaUPC" pitchFamily="18" charset="-34"/>
              </a:rPr>
              <a:t>เปลือกโลกประกอบด้วย  </a:t>
            </a:r>
            <a:r>
              <a:rPr lang="en-US" sz="3200" dirty="0" smtClean="0">
                <a:latin typeface="AngsanaUPC" pitchFamily="18" charset="-34"/>
                <a:cs typeface="AngsanaUPC" pitchFamily="18" charset="-34"/>
              </a:rPr>
              <a:t>2  </a:t>
            </a:r>
            <a:r>
              <a:rPr sz="3200" smtClean="0">
                <a:latin typeface="AngsanaUPC" pitchFamily="18" charset="-34"/>
                <a:cs typeface="AngsanaUPC" pitchFamily="18" charset="-34"/>
              </a:rPr>
              <a:t>ชั้นย่อย</a:t>
            </a:r>
          </a:p>
          <a:p>
            <a:pPr marL="533400" indent="-533400" algn="thaiDist" eaLnBrk="1" hangingPunct="1">
              <a:lnSpc>
                <a:spcPct val="90000"/>
              </a:lnSpc>
            </a:pPr>
            <a:r>
              <a:rPr sz="3200" smtClean="0">
                <a:latin typeface="AngsanaUPC" pitchFamily="18" charset="-34"/>
                <a:cs typeface="AngsanaUPC" pitchFamily="18" charset="-34"/>
              </a:rPr>
              <a:t>1.   </a:t>
            </a:r>
            <a:r>
              <a:rPr sz="3200" u="sng" smtClean="0">
                <a:latin typeface="AngsanaUPC" pitchFamily="18" charset="-34"/>
                <a:cs typeface="AngsanaUPC" pitchFamily="18" charset="-34"/>
              </a:rPr>
              <a:t>ชั้นหินไซอัล</a:t>
            </a:r>
            <a:r>
              <a:rPr sz="3200" smtClean="0">
                <a:latin typeface="AngsanaUPC" pitchFamily="18" charset="-34"/>
                <a:cs typeface="AngsanaUPC" pitchFamily="18" charset="-34"/>
              </a:rPr>
              <a:t> ประกอบด้วยธาตุ</a:t>
            </a:r>
            <a:r>
              <a:rPr sz="3200" smtClean="0">
                <a:solidFill>
                  <a:srgbClr val="FFFF00"/>
                </a:solidFill>
                <a:latin typeface="AngsanaUPC" pitchFamily="18" charset="-34"/>
                <a:cs typeface="AngsanaUPC" pitchFamily="18" charset="-34"/>
              </a:rPr>
              <a:t>ซิลิคอนและอะลูมินัม</a:t>
            </a:r>
            <a:r>
              <a:rPr sz="3200" smtClean="0">
                <a:latin typeface="AngsanaUPC" pitchFamily="18" charset="-34"/>
                <a:cs typeface="AngsanaUPC" pitchFamily="18" charset="-34"/>
              </a:rPr>
              <a:t>เป็นส่วนประกอบหลัก  ซึ่งพบทั่วไปบริเวณเปลือกโลกส่วนที่เป็นทวีป</a:t>
            </a:r>
            <a:endParaRPr lang="en-US" sz="3200" dirty="0" smtClean="0">
              <a:latin typeface="AngsanaUPC" pitchFamily="18" charset="-34"/>
              <a:cs typeface="AngsanaUPC" pitchFamily="18" charset="-34"/>
            </a:endParaRPr>
          </a:p>
          <a:p>
            <a:pPr marL="533400" indent="-533400" algn="thaiDist" eaLnBrk="1" hangingPunct="1">
              <a:lnSpc>
                <a:spcPct val="90000"/>
              </a:lnSpc>
            </a:pPr>
            <a:r>
              <a:rPr lang="en-US" sz="3200" dirty="0" smtClean="0">
                <a:latin typeface="AngsanaUPC" pitchFamily="18" charset="-34"/>
                <a:cs typeface="AngsanaUPC" pitchFamily="18" charset="-34"/>
              </a:rPr>
              <a:t>2. </a:t>
            </a:r>
            <a:r>
              <a:rPr sz="3200" smtClean="0">
                <a:latin typeface="AngsanaUPC" pitchFamily="18" charset="-34"/>
                <a:cs typeface="AngsanaUPC" pitchFamily="18" charset="-34"/>
              </a:rPr>
              <a:t>   </a:t>
            </a:r>
            <a:r>
              <a:rPr sz="3200" u="sng" smtClean="0">
                <a:latin typeface="AngsanaUPC" pitchFamily="18" charset="-34"/>
                <a:cs typeface="AngsanaUPC" pitchFamily="18" charset="-34"/>
              </a:rPr>
              <a:t>ชั้นไซมา</a:t>
            </a:r>
            <a:r>
              <a:rPr sz="3200" smtClean="0">
                <a:latin typeface="AngsanaUPC" pitchFamily="18" charset="-34"/>
                <a:cs typeface="AngsanaUPC" pitchFamily="18" charset="-34"/>
              </a:rPr>
              <a:t> ประกอบด้วยธาตุ</a:t>
            </a:r>
            <a:r>
              <a:rPr sz="3200" smtClean="0">
                <a:solidFill>
                  <a:srgbClr val="FFFF00"/>
                </a:solidFill>
                <a:latin typeface="AngsanaUPC" pitchFamily="18" charset="-34"/>
                <a:cs typeface="AngsanaUPC" pitchFamily="18" charset="-34"/>
              </a:rPr>
              <a:t>ซิลิคอนและแมกนีเซียม</a:t>
            </a:r>
            <a:r>
              <a:rPr sz="3200" smtClean="0">
                <a:latin typeface="AngsanaUPC" pitchFamily="18" charset="-34"/>
                <a:cs typeface="AngsanaUPC" pitchFamily="18" charset="-34"/>
              </a:rPr>
              <a:t>เป็นส่วนประกอบหลัก   พบทั่วไปบริเวณเปลือกโลกที่เป็นพื้นสมุทรตอนล่างของเปลือกโลกส่วนที่เป็นทวีปและบริเวณรอยแตกของเปลือกโลกที่เป็นภูเขาไฟ</a:t>
            </a:r>
            <a:r>
              <a:rPr lang="en-US" sz="3200" dirty="0" smtClean="0">
                <a:latin typeface="AngsanaUPC" pitchFamily="18" charset="-34"/>
                <a:cs typeface="AngsanaUPC" pitchFamily="18" charset="-34"/>
              </a:rPr>
              <a:t> </a:t>
            </a:r>
            <a:endParaRPr sz="3200" dirty="0" smtClean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28662" y="2857496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3600" b="1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ชั้นหินไซอัล </a:t>
            </a:r>
            <a:endParaRPr lang="th-TH" sz="3600" b="1" dirty="0">
              <a:solidFill>
                <a:srgbClr val="FF0000"/>
              </a:solidFill>
            </a:endParaRPr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 flipV="1">
            <a:off x="2571736" y="3143248"/>
            <a:ext cx="3857652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928662" y="3643314"/>
            <a:ext cx="13420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sz="3600" b="1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ชั้นไซมา </a:t>
            </a:r>
            <a:endParaRPr lang="th-TH" sz="3600" b="1" dirty="0">
              <a:solidFill>
                <a:srgbClr val="FF0000"/>
              </a:solidFill>
            </a:endParaRPr>
          </a:p>
        </p:txBody>
      </p:sp>
      <p:cxnSp>
        <p:nvCxnSpPr>
          <p:cNvPr id="10" name="ลูกศรเชื่อมต่อแบบตรง 9"/>
          <p:cNvCxnSpPr/>
          <p:nvPr/>
        </p:nvCxnSpPr>
        <p:spPr>
          <a:xfrm flipV="1">
            <a:off x="2143108" y="3500438"/>
            <a:ext cx="242889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3243284"/>
          </a:xfrm>
        </p:spPr>
        <p:txBody>
          <a:bodyPr>
            <a:normAutofit fontScale="90000"/>
          </a:bodyPr>
          <a:lstStyle/>
          <a:p>
            <a:pPr eaLnBrk="0" hangingPunct="0"/>
            <a:r>
              <a:rPr sz="3600" b="1" u="sng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ชั้นเนื้อโลก (แมนเทิล)</a:t>
            </a:r>
            <a:r>
              <a:rPr sz="3600" b="1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3600" dirty="0" smtClean="0">
                <a:latin typeface="AngsanaUPC" pitchFamily="18" charset="-34"/>
                <a:cs typeface="AngsanaUPC" pitchFamily="18" charset="-34"/>
              </a:rPr>
              <a:t/>
            </a:r>
            <a:br>
              <a:rPr lang="en-US" sz="3600" dirty="0" smtClean="0">
                <a:latin typeface="AngsanaUPC" pitchFamily="18" charset="-34"/>
                <a:cs typeface="AngsanaUPC" pitchFamily="18" charset="-34"/>
              </a:rPr>
            </a:br>
            <a:r>
              <a:rPr sz="3600" smtClean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มีความหนาประมาณ 2,900 กม. หินหนืด</a:t>
            </a:r>
            <a:r>
              <a:rPr sz="360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สีเข้มมาก</a:t>
            </a:r>
            <a:r>
              <a:rPr sz="3600" smtClean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 ที่</a:t>
            </a:r>
            <a:r>
              <a:rPr sz="3600" cap="none" smtClean="0"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สามารถเคลื่อนตัวไปมาได้ในวงจำกัด อาจมีแก๊สและของแข็งรวมอยู่ด้วย เรียกว่า แมกมา (</a:t>
            </a:r>
            <a:r>
              <a:rPr lang="en-US" sz="3600" cap="none" dirty="0" smtClean="0"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Magma</a:t>
            </a:r>
            <a:r>
              <a:rPr sz="3600" cap="none" smtClean="0"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) เมื่อแทรกดันขึ้นมาหรือพุ่งออกสู่ผิวโลก เรียกว่า ลาวา (</a:t>
            </a:r>
            <a:r>
              <a:rPr lang="en-US" sz="3600" cap="none" dirty="0" smtClean="0"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Lava</a:t>
            </a:r>
            <a:r>
              <a:rPr sz="3600" cap="none" smtClean="0"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)</a:t>
            </a:r>
            <a:r>
              <a:rPr lang="en-US" sz="3600" cap="none" dirty="0" smtClean="0"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 </a:t>
            </a:r>
            <a:r>
              <a:rPr sz="3600" cap="none" smtClean="0"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เมื่อเย็นและแข็งตัวจะเกิดเป็นหินอัคนี</a:t>
            </a:r>
            <a:r>
              <a:rPr lang="en-US" sz="3600" cap="none" dirty="0" smtClean="0">
                <a:solidFill>
                  <a:schemeClr val="tx1"/>
                </a:solidFill>
                <a:effectLst/>
                <a:latin typeface="AngsanaUPC" pitchFamily="18" charset="-34"/>
                <a:cs typeface="AngsanaUPC" pitchFamily="18" charset="-34"/>
              </a:rPr>
              <a:t> </a:t>
            </a:r>
            <a:endParaRPr lang="th-TH" sz="3600" dirty="0"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4" name="Picture 3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357562"/>
            <a:ext cx="6481763" cy="3571900"/>
          </a:xfrm>
          <a:prstGeom prst="rect">
            <a:avLst/>
          </a:prstGeom>
          <a:noFill/>
        </p:spPr>
      </p:pic>
      <p:sp>
        <p:nvSpPr>
          <p:cNvPr id="5" name="ลูกศรขึ้น 4"/>
          <p:cNvSpPr/>
          <p:nvPr/>
        </p:nvSpPr>
        <p:spPr>
          <a:xfrm>
            <a:off x="4214810" y="3714752"/>
            <a:ext cx="357190" cy="78581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ลูกศรขึ้น 5"/>
          <p:cNvSpPr/>
          <p:nvPr/>
        </p:nvSpPr>
        <p:spPr>
          <a:xfrm>
            <a:off x="4214810" y="4643446"/>
            <a:ext cx="357190" cy="571504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http://www.lesa.in.th/geo/earth_structure/earth_interior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71406" y="881062"/>
            <a:ext cx="8963025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AutoShape 14"/>
          <p:cNvSpPr>
            <a:spLocks noChangeArrowheads="1"/>
          </p:cNvSpPr>
          <p:nvPr/>
        </p:nvSpPr>
        <p:spPr bwMode="auto">
          <a:xfrm>
            <a:off x="250825" y="117475"/>
            <a:ext cx="5040313" cy="863600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sz="4500" b="1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เนื้อโลก</a:t>
            </a:r>
            <a:r>
              <a:rPr lang="th-TH" sz="45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45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ชั้นแมน</a:t>
            </a:r>
            <a:r>
              <a:rPr lang="th-TH" sz="4500" b="1" dirty="0" err="1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เทิล</a:t>
            </a:r>
            <a:r>
              <a:rPr lang="th-TH" sz="45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)</a:t>
            </a:r>
          </a:p>
        </p:txBody>
      </p:sp>
      <p:sp>
        <p:nvSpPr>
          <p:cNvPr id="12292" name="Oval 15"/>
          <p:cNvSpPr>
            <a:spLocks noChangeArrowheads="1"/>
          </p:cNvSpPr>
          <p:nvPr/>
        </p:nvSpPr>
        <p:spPr bwMode="auto">
          <a:xfrm>
            <a:off x="4211638" y="1412875"/>
            <a:ext cx="1800225" cy="865188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2293" name="Oval 16"/>
          <p:cNvSpPr>
            <a:spLocks noChangeArrowheads="1"/>
          </p:cNvSpPr>
          <p:nvPr/>
        </p:nvSpPr>
        <p:spPr bwMode="auto">
          <a:xfrm>
            <a:off x="4211638" y="2492375"/>
            <a:ext cx="1800225" cy="865188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2298" name="Line 21"/>
          <p:cNvSpPr>
            <a:spLocks noChangeShapeType="1"/>
          </p:cNvSpPr>
          <p:nvPr/>
        </p:nvSpPr>
        <p:spPr bwMode="auto">
          <a:xfrm flipV="1">
            <a:off x="1571604" y="1643050"/>
            <a:ext cx="2643206" cy="363536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2299" name="Rectangle 22"/>
          <p:cNvSpPr>
            <a:spLocks noChangeArrowheads="1"/>
          </p:cNvSpPr>
          <p:nvPr/>
        </p:nvSpPr>
        <p:spPr bwMode="auto">
          <a:xfrm>
            <a:off x="6143636" y="260350"/>
            <a:ext cx="2822564" cy="576263"/>
          </a:xfrm>
          <a:prstGeom prst="rect">
            <a:avLst/>
          </a:prstGeom>
          <a:solidFill>
            <a:srgbClr val="66FFFF"/>
          </a:solidFill>
          <a:ln w="38100">
            <a:solidFill>
              <a:srgbClr val="FF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sz="4500" smtClean="0">
                <a:solidFill>
                  <a:srgbClr val="FF0000"/>
                </a:solidFill>
                <a:latin typeface="_Layiji MaHaNiYom V 1.2" pitchFamily="2" charset="0"/>
              </a:rPr>
              <a:t>กายภาพ ธรณีภาค</a:t>
            </a:r>
            <a:endParaRPr lang="th-TH" sz="4500" dirty="0">
              <a:solidFill>
                <a:srgbClr val="FF0000"/>
              </a:solidFill>
              <a:latin typeface="_Layiji MaHaNiYom V 1.2" pitchFamily="2" charset="0"/>
            </a:endParaRPr>
          </a:p>
        </p:txBody>
      </p:sp>
      <p:sp>
        <p:nvSpPr>
          <p:cNvPr id="12300" name="Line 23"/>
          <p:cNvSpPr>
            <a:spLocks noChangeShapeType="1"/>
          </p:cNvSpPr>
          <p:nvPr/>
        </p:nvSpPr>
        <p:spPr bwMode="auto">
          <a:xfrm flipV="1">
            <a:off x="8172450" y="908050"/>
            <a:ext cx="0" cy="504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2301" name="Rectangle 24"/>
          <p:cNvSpPr>
            <a:spLocks noChangeArrowheads="1"/>
          </p:cNvSpPr>
          <p:nvPr/>
        </p:nvSpPr>
        <p:spPr bwMode="auto">
          <a:xfrm>
            <a:off x="4716463" y="4148138"/>
            <a:ext cx="4176712" cy="649287"/>
          </a:xfrm>
          <a:prstGeom prst="rect">
            <a:avLst/>
          </a:prstGeom>
          <a:solidFill>
            <a:srgbClr val="66FFFF"/>
          </a:solidFill>
          <a:ln w="38100">
            <a:solidFill>
              <a:srgbClr val="FF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500" dirty="0">
                <a:solidFill>
                  <a:srgbClr val="FF0000"/>
                </a:solidFill>
                <a:latin typeface="_Layiji MaHaNiYom V 1.2" pitchFamily="2" charset="0"/>
              </a:rPr>
              <a:t>หินหนืดละลาย(</a:t>
            </a:r>
            <a:r>
              <a:rPr lang="th-TH" sz="4500" dirty="0" err="1">
                <a:solidFill>
                  <a:srgbClr val="FF0000"/>
                </a:solidFill>
                <a:latin typeface="_Layiji MaHaNiYom V 1.2" pitchFamily="2" charset="0"/>
              </a:rPr>
              <a:t>แมกม่า</a:t>
            </a:r>
            <a:r>
              <a:rPr lang="th-TH" sz="4500" dirty="0">
                <a:solidFill>
                  <a:srgbClr val="FF0000"/>
                </a:solidFill>
                <a:latin typeface="_Layiji MaHaNiYom V 1.2" pitchFamily="2" charset="0"/>
              </a:rPr>
              <a:t>)</a:t>
            </a:r>
          </a:p>
        </p:txBody>
      </p:sp>
      <p:sp>
        <p:nvSpPr>
          <p:cNvPr id="12302" name="Line 25"/>
          <p:cNvSpPr>
            <a:spLocks noChangeShapeType="1"/>
          </p:cNvSpPr>
          <p:nvPr/>
        </p:nvSpPr>
        <p:spPr bwMode="auto">
          <a:xfrm>
            <a:off x="8459788" y="3284538"/>
            <a:ext cx="0" cy="719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357158" y="1071546"/>
            <a:ext cx="2428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3600" b="1" smtClean="0">
                <a:solidFill>
                  <a:srgbClr val="FF0000"/>
                </a:solidFill>
              </a:rPr>
              <a:t>แกรน</a:t>
            </a:r>
            <a:r>
              <a:rPr sz="3600" b="1" smtClean="0">
                <a:solidFill>
                  <a:srgbClr val="FF0000"/>
                </a:solidFill>
              </a:rPr>
              <a:t>นิก</a:t>
            </a:r>
          </a:p>
          <a:p>
            <a:r>
              <a:rPr sz="3600" b="1" smtClean="0">
                <a:solidFill>
                  <a:srgbClr val="FF0000"/>
                </a:solidFill>
              </a:rPr>
              <a:t>บะซอลต์</a:t>
            </a:r>
            <a:endParaRPr lang="th-TH" sz="3600" b="1" dirty="0">
              <a:solidFill>
                <a:srgbClr val="FF0000"/>
              </a:solidFill>
            </a:endParaRPr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 flipV="1">
            <a:off x="2995613" y="2860675"/>
            <a:ext cx="1081087" cy="649288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 flipV="1">
            <a:off x="1500166" y="1357297"/>
            <a:ext cx="4500594" cy="45719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7715272" y="1571612"/>
            <a:ext cx="107157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sz="2400" b="1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ลิโทสเฟียร์</a:t>
            </a:r>
            <a:endParaRPr sz="2800" b="1" smtClean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7143768" y="5429264"/>
            <a:ext cx="1643074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sz="2800" b="1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เมโซสเฟียร์</a:t>
            </a:r>
            <a:endParaRPr lang="th-TH" sz="2800" b="1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2297" name="Line 20"/>
          <p:cNvSpPr>
            <a:spLocks noChangeShapeType="1"/>
          </p:cNvSpPr>
          <p:nvPr/>
        </p:nvSpPr>
        <p:spPr bwMode="auto">
          <a:xfrm>
            <a:off x="6156325" y="2924175"/>
            <a:ext cx="143986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th-TH"/>
          </a:p>
        </p:txBody>
      </p:sp>
      <p:sp>
        <p:nvSpPr>
          <p:cNvPr id="12296" name="Line 19"/>
          <p:cNvSpPr>
            <a:spLocks noChangeShapeType="1"/>
          </p:cNvSpPr>
          <p:nvPr/>
        </p:nvSpPr>
        <p:spPr bwMode="auto">
          <a:xfrm>
            <a:off x="6156325" y="1844675"/>
            <a:ext cx="143986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th-TH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2428859" y="5715016"/>
            <a:ext cx="4714908" cy="21431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th-TH"/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7643802" y="2571744"/>
            <a:ext cx="150019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sz="2400" b="1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แอสทีโนสเฟียร์</a:t>
            </a:r>
            <a:endParaRPr sz="2800" b="1" smtClean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1638" y="331788"/>
            <a:ext cx="4681537" cy="6121400"/>
          </a:xfrm>
          <a:ln>
            <a:solidFill>
              <a:srgbClr val="66FF99"/>
            </a:solidFill>
          </a:ln>
        </p:spPr>
        <p:txBody>
          <a:bodyPr/>
          <a:lstStyle/>
          <a:p>
            <a:pPr marL="609600" indent="-609600" eaLnBrk="1" hangingPunct="1"/>
            <a:r>
              <a:rPr lang="en-US" sz="3600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  </a:t>
            </a:r>
            <a:r>
              <a:rPr lang="th-TH" sz="3500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แก่นโลก</a:t>
            </a:r>
            <a:r>
              <a:rPr lang="en-US" sz="3500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(Core) </a:t>
            </a:r>
          </a:p>
          <a:p>
            <a:pPr marL="609600" indent="-609600" algn="l" eaLnBrk="1" hangingPunct="1"/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1. แก่นโลกชั้นนอก ( </a:t>
            </a:r>
            <a:r>
              <a:rPr lang="en-US" sz="3500" dirty="0" smtClean="0">
                <a:latin typeface="AngsanaUPC" pitchFamily="18" charset="-34"/>
                <a:cs typeface="AngsanaUPC" pitchFamily="18" charset="-34"/>
              </a:rPr>
              <a:t>Out core </a:t>
            </a:r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)</a:t>
            </a:r>
          </a:p>
          <a:p>
            <a:pPr marL="609600" indent="-609600" algn="l" eaLnBrk="1" hangingPunct="1"/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sz="3500" smtClean="0">
                <a:latin typeface="AngsanaUPC" pitchFamily="18" charset="-34"/>
                <a:cs typeface="AngsanaUPC" pitchFamily="18" charset="-34"/>
              </a:rPr>
              <a:t>เป็นของเหลว </a:t>
            </a:r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พวก</a:t>
            </a:r>
            <a:r>
              <a:rPr sz="3500" smtClean="0">
                <a:latin typeface="AngsanaUPC" pitchFamily="18" charset="-34"/>
                <a:cs typeface="AngsanaUPC" pitchFamily="18" charset="-34"/>
              </a:rPr>
              <a:t>หินหนืดประกอบด้วยกำมะถัน เ</a:t>
            </a:r>
            <a:r>
              <a:rPr lang="th-TH" sz="3500" dirty="0" err="1" smtClean="0">
                <a:latin typeface="AngsanaUPC" pitchFamily="18" charset="-34"/>
                <a:cs typeface="AngsanaUPC" pitchFamily="18" charset="-34"/>
              </a:rPr>
              <a:t>หล็ก</a:t>
            </a:r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มีความหนาแน่นสูง </a:t>
            </a:r>
          </a:p>
          <a:p>
            <a:pPr marL="609600" indent="-609600" algn="l" eaLnBrk="1" hangingPunct="1"/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2. แก่นโลกชั้นใน ( </a:t>
            </a:r>
            <a:r>
              <a:rPr lang="en-US" sz="3500" dirty="0" smtClean="0">
                <a:latin typeface="AngsanaUPC" pitchFamily="18" charset="-34"/>
                <a:cs typeface="AngsanaUPC" pitchFamily="18" charset="-34"/>
              </a:rPr>
              <a:t>Inner core</a:t>
            </a:r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)</a:t>
            </a:r>
          </a:p>
          <a:p>
            <a:pPr marL="609600" indent="-609600" algn="l" eaLnBrk="1" hangingPunct="1"/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    </a:t>
            </a:r>
            <a:r>
              <a:rPr sz="3500" smtClean="0">
                <a:latin typeface="AngsanaUPC" pitchFamily="18" charset="-34"/>
                <a:cs typeface="AngsanaUPC" pitchFamily="18" charset="-34"/>
              </a:rPr>
              <a:t>เป็นของแข็ง ประกอบด้วย</a:t>
            </a:r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เหล็กแล</a:t>
            </a:r>
            <a:r>
              <a:rPr sz="3500" smtClean="0">
                <a:latin typeface="AngsanaUPC" pitchFamily="18" charset="-34"/>
                <a:cs typeface="AngsanaUPC" pitchFamily="18" charset="-34"/>
              </a:rPr>
              <a:t>ะ</a:t>
            </a:r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นิกเกิล  ในสภาพที่ร้อนจัด</a:t>
            </a:r>
            <a:r>
              <a:rPr lang="en-US" sz="3500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3500" dirty="0" smtClean="0">
                <a:latin typeface="AngsanaUPC" pitchFamily="18" charset="-34"/>
                <a:cs typeface="AngsanaUPC" pitchFamily="18" charset="-34"/>
              </a:rPr>
              <a:t>อยู่ในสถานะของแข็งเนื่องจากมีความหนาแน่นสูง </a:t>
            </a:r>
          </a:p>
        </p:txBody>
      </p:sp>
      <p:pic>
        <p:nvPicPr>
          <p:cNvPr id="13315" name="Picture 6" descr="blocks_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15875"/>
            <a:ext cx="4073525" cy="65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C:\Users\user\Desktop\change-e2009-1-1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10727"/>
            <a:ext cx="9291637" cy="696872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90" y="214290"/>
            <a:ext cx="9325356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922337"/>
          </a:xfrm>
          <a:prstGeom prst="rect">
            <a:avLst/>
          </a:prstGeom>
          <a:ln w="28575">
            <a:solidFill>
              <a:schemeClr val="hlink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0" cap="all" spc="0" normalizeH="0" baseline="0" noProof="0" smtClean="0">
                <a:ln>
                  <a:noFill/>
                </a:ln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ทบทวนความรู้โครงสร้างของโลก</a:t>
            </a:r>
            <a:endParaRPr kumimoji="0" lang="en-US" sz="4500" b="1" i="0" u="none" strike="noStrike" kern="0" cap="all" spc="0" normalizeH="0" baseline="0" noProof="0" dirty="0" smtClean="0">
              <a:ln>
                <a:noFill/>
              </a:ln>
              <a:effectLst>
                <a:outerShdw blurRad="51000" dist="370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7158" y="1500174"/>
            <a:ext cx="8496300" cy="18732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1. </a:t>
            </a: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ชั้นใดของโลกที่มีหินหนืดเป็นส่วนประกอบ </a:t>
            </a:r>
            <a:r>
              <a:rPr kumimoji="0" lang="en-US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ngsanaUPC" pitchFamily="18" charset="-34"/>
                <a:ea typeface="SimSun" pitchFamily="2" charset="-122"/>
                <a:cs typeface="AngsanaUPC" pitchFamily="18" charset="-34"/>
              </a:rPr>
              <a:t>?</a:t>
            </a:r>
            <a:endParaRPr kumimoji="0" lang="th-TH" altLang="zh-CN" sz="3500" b="0" i="0" u="none" strike="noStrike" kern="0" cap="none" spc="0" normalizeH="0" baseline="0" noProof="0" dirty="0" smtClean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AngsanaUPC" pitchFamily="18" charset="-34"/>
              <a:cs typeface="AngsanaUPC" pitchFamily="18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ก. เปลือกโลกชั้น</a:t>
            </a:r>
            <a:r>
              <a:rPr altLang="zh-CN" sz="3500" kern="0" smtClean="0">
                <a:latin typeface="AngsanaUPC" pitchFamily="18" charset="-34"/>
                <a:cs typeface="AngsanaUPC" pitchFamily="18" charset="-34"/>
              </a:rPr>
              <a:t>บน</a:t>
            </a:r>
            <a:r>
              <a:rPr kumimoji="0" lang="en-US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ea typeface="SimSun" pitchFamily="2" charset="-122"/>
                <a:cs typeface="AngsanaUPC" pitchFamily="18" charset="-34"/>
              </a:rPr>
              <a:t>  </a:t>
            </a: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แมน</a:t>
            </a:r>
            <a:r>
              <a:rPr kumimoji="0" lang="th-TH" altLang="zh-CN" sz="35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เทิล</a:t>
            </a: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      ข. แมน</a:t>
            </a:r>
            <a:r>
              <a:rPr kumimoji="0" lang="th-TH" altLang="zh-CN" sz="35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เทิล</a:t>
            </a: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แก่นโลกชั้น</a:t>
            </a:r>
            <a:r>
              <a:rPr altLang="zh-CN" sz="3500" kern="0" smtClean="0">
                <a:latin typeface="AngsanaUPC" pitchFamily="18" charset="-34"/>
                <a:cs typeface="AngsanaUPC" pitchFamily="18" charset="-34"/>
              </a:rPr>
              <a:t>นอก</a:t>
            </a:r>
            <a:r>
              <a:rPr kumimoji="0" lang="en-US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ea typeface="SimSun" pitchFamily="2" charset="-122"/>
                <a:cs typeface="AngsanaUPC" pitchFamily="18" charset="-34"/>
              </a:rPr>
              <a:t> </a:t>
            </a:r>
            <a:endParaRPr kumimoji="0" lang="th-TH" altLang="zh-CN" sz="35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gsanaUPC" pitchFamily="18" charset="-34"/>
              <a:cs typeface="AngsanaUPC" pitchFamily="18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ค. แมน</a:t>
            </a:r>
            <a:r>
              <a:rPr kumimoji="0" lang="th-TH" altLang="zh-CN" sz="35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เทิล</a:t>
            </a: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แก่นโลกชั้น</a:t>
            </a:r>
            <a:r>
              <a:rPr kumimoji="0" altLang="zh-CN" sz="35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ใน</a:t>
            </a: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         </a:t>
            </a:r>
            <a:r>
              <a:rPr kumimoji="0" altLang="zh-CN" sz="35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 </a:t>
            </a:r>
            <a:r>
              <a:rPr kumimoji="0" lang="th-TH" altLang="zh-CN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ง. แก่นโลกเท่านั้น</a:t>
            </a:r>
            <a:endParaRPr kumimoji="0" lang="en-US" sz="35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00034" y="4071942"/>
            <a:ext cx="8001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eaLnBrk="1" hangingPunct="1">
              <a:buFontTx/>
              <a:buNone/>
              <a:defRPr/>
            </a:pPr>
            <a:r>
              <a:rPr lang="en-US" sz="3600" dirty="0" smtClean="0">
                <a:solidFill>
                  <a:srgbClr val="FF3399"/>
                </a:solidFill>
                <a:latin typeface="AngsanaUPC" pitchFamily="18" charset="-34"/>
                <a:cs typeface="AngsanaUPC" pitchFamily="18" charset="-34"/>
              </a:rPr>
              <a:t>2</a:t>
            </a:r>
            <a:r>
              <a:rPr sz="3600" smtClean="0">
                <a:solidFill>
                  <a:srgbClr val="FF3399"/>
                </a:solidFill>
                <a:latin typeface="AngsanaUPC" pitchFamily="18" charset="-34"/>
                <a:cs typeface="AngsanaUPC" pitchFamily="18" charset="-34"/>
              </a:rPr>
              <a:t>. </a:t>
            </a:r>
            <a:r>
              <a:rPr altLang="zh-CN" sz="3600" smtClean="0">
                <a:solidFill>
                  <a:srgbClr val="FF3399"/>
                </a:solidFill>
                <a:latin typeface="AngsanaUPC" pitchFamily="18" charset="-34"/>
                <a:cs typeface="AngsanaUPC" pitchFamily="18" charset="-34"/>
              </a:rPr>
              <a:t>ชั้นที่ประกอบด้วยธาตุเหล็กและนิเกิลถูกอัดตัวกันแน่นจนกลายเป็นของแข็งคือชั้นใด</a:t>
            </a:r>
            <a:r>
              <a:rPr lang="en-US" altLang="zh-CN" sz="3600" dirty="0" smtClean="0">
                <a:solidFill>
                  <a:srgbClr val="FF3399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?</a:t>
            </a:r>
            <a:endParaRPr altLang="zh-CN" sz="3600" smtClean="0">
              <a:solidFill>
                <a:srgbClr val="FF3399"/>
              </a:solidFill>
              <a:latin typeface="AngsanaUPC" pitchFamily="18" charset="-34"/>
              <a:cs typeface="AngsanaUPC" pitchFamily="18" charset="-34"/>
            </a:endParaRPr>
          </a:p>
          <a:p>
            <a:pPr marL="609600" indent="-609600" eaLnBrk="1" hangingPunct="1">
              <a:defRPr/>
            </a:pPr>
            <a:r>
              <a:rPr altLang="zh-CN" sz="3600" smtClean="0">
                <a:latin typeface="AngsanaUPC" pitchFamily="18" charset="-34"/>
                <a:cs typeface="AngsanaUPC" pitchFamily="18" charset="-34"/>
              </a:rPr>
              <a:t>ก. เปลือกโลก         ข. แมนเทิล       ค. แก่นโลก      ง. เมนทอล</a:t>
            </a:r>
            <a:endParaRPr altLang="zh-CN" sz="3600" dirty="0" smtClean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922337"/>
          </a:xfrm>
          <a:prstGeom prst="rect">
            <a:avLst/>
          </a:prstGeom>
          <a:ln w="28575">
            <a:solidFill>
              <a:schemeClr val="hlink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0" cap="all" spc="0" normalizeH="0" baseline="0" noProof="0" smtClean="0">
                <a:ln>
                  <a:noFill/>
                </a:ln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ทบทวนความรู้โครงสร้างของโลก</a:t>
            </a:r>
            <a:endParaRPr kumimoji="0" lang="en-US" sz="4500" b="1" i="0" u="none" strike="noStrike" kern="0" cap="all" spc="0" normalizeH="0" baseline="0" noProof="0" dirty="0" smtClean="0">
              <a:ln>
                <a:noFill/>
              </a:ln>
              <a:effectLst>
                <a:outerShdw blurRad="51000" dist="370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7158" y="1500174"/>
            <a:ext cx="8496300" cy="1873250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en-US" sz="3600" dirty="0" smtClean="0">
                <a:solidFill>
                  <a:srgbClr val="FF3399"/>
                </a:solidFill>
                <a:latin typeface="AngsanaUPC" pitchFamily="18" charset="-34"/>
                <a:cs typeface="AngsanaUPC" pitchFamily="18" charset="-34"/>
              </a:rPr>
              <a:t>3</a:t>
            </a:r>
            <a:r>
              <a:rPr sz="3600" smtClean="0">
                <a:solidFill>
                  <a:srgbClr val="FF3399"/>
                </a:solidFill>
                <a:latin typeface="AngsanaUPC" pitchFamily="18" charset="-34"/>
                <a:cs typeface="AngsanaUPC" pitchFamily="18" charset="-34"/>
              </a:rPr>
              <a:t>. </a:t>
            </a:r>
            <a:r>
              <a:rPr altLang="zh-CN" sz="3600" smtClean="0">
                <a:solidFill>
                  <a:srgbClr val="FF3399"/>
                </a:solidFill>
                <a:latin typeface="AngsanaUPC" pitchFamily="18" charset="-34"/>
                <a:cs typeface="AngsanaUPC" pitchFamily="18" charset="-34"/>
              </a:rPr>
              <a:t>ส่วนที่เป็นทวีปต่าง ๆ จะอยู่ชั้นใด </a:t>
            </a:r>
            <a:r>
              <a:rPr lang="en-US" altLang="zh-CN" sz="3600" dirty="0" smtClean="0">
                <a:solidFill>
                  <a:srgbClr val="FF3399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?</a:t>
            </a:r>
          </a:p>
          <a:p>
            <a:pPr marL="609600" indent="-609600" eaLnBrk="1" hangingPunct="1">
              <a:defRPr/>
            </a:pPr>
            <a:r>
              <a:rPr altLang="zh-CN" sz="3600" smtClean="0">
                <a:latin typeface="AngsanaUPC" pitchFamily="18" charset="-34"/>
                <a:cs typeface="AngsanaUPC" pitchFamily="18" charset="-34"/>
              </a:rPr>
              <a:t>ก. เปลือกโลก                               ข. แมนเทิล   </a:t>
            </a:r>
          </a:p>
          <a:p>
            <a:pPr marL="609600" indent="-609600" eaLnBrk="1" hangingPunct="1">
              <a:defRPr/>
            </a:pPr>
            <a:r>
              <a:rPr altLang="zh-CN" sz="3600" smtClean="0">
                <a:latin typeface="AngsanaUPC" pitchFamily="18" charset="-34"/>
                <a:cs typeface="AngsanaUPC" pitchFamily="18" charset="-34"/>
              </a:rPr>
              <a:t>ค. แก่นโลกชั้นใน                        ง. แก่นโลกชั้นนอก</a:t>
            </a:r>
            <a:endParaRPr altLang="zh-CN" sz="3600" dirty="0" smtClean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57158" y="3357562"/>
            <a:ext cx="80010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eaLnBrk="1" hangingPunct="1">
              <a:buFontTx/>
              <a:buNone/>
              <a:defRPr/>
            </a:pPr>
            <a:r>
              <a:rPr lang="en-US" altLang="zh-CN" sz="3600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4</a:t>
            </a:r>
            <a:r>
              <a:rPr altLang="zh-CN" sz="360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. ข้อใดกล่าวผิดเกี่ยวกับแกนโลก </a:t>
            </a:r>
            <a:r>
              <a:rPr lang="en-US" altLang="zh-CN" sz="3600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?</a:t>
            </a:r>
            <a:endParaRPr altLang="zh-CN" sz="3600" smtClean="0">
              <a:solidFill>
                <a:srgbClr val="FF0000"/>
              </a:solidFill>
              <a:latin typeface="AngsanaUPC" pitchFamily="18" charset="-34"/>
              <a:cs typeface="AngsanaUPC" pitchFamily="18" charset="-34"/>
            </a:endParaRPr>
          </a:p>
          <a:p>
            <a:pPr marL="609600" indent="-609600" eaLnBrk="1" hangingPunct="1">
              <a:buFontTx/>
              <a:buAutoNum type="thaiAlphaPeriod"/>
              <a:defRPr/>
            </a:pPr>
            <a:r>
              <a:rPr altLang="zh-CN" sz="3600" smtClean="0">
                <a:latin typeface="AngsanaUPC" pitchFamily="18" charset="-34"/>
                <a:cs typeface="AngsanaUPC" pitchFamily="18" charset="-34"/>
              </a:rPr>
              <a:t>มีหินอัคนีบางชนิด               </a:t>
            </a:r>
          </a:p>
          <a:p>
            <a:pPr marL="609600" indent="-609600" eaLnBrk="1" hangingPunct="1">
              <a:buFontTx/>
              <a:buAutoNum type="thaiAlphaPeriod"/>
              <a:defRPr/>
            </a:pPr>
            <a:r>
              <a:rPr altLang="zh-CN" sz="3600" smtClean="0">
                <a:latin typeface="AngsanaUPC" pitchFamily="18" charset="-34"/>
                <a:cs typeface="AngsanaUPC" pitchFamily="18" charset="-34"/>
              </a:rPr>
              <a:t>ประกอบด้วยธาตุ เหล็ก ซิลิกอน และอะลูมิเนียม</a:t>
            </a:r>
          </a:p>
          <a:p>
            <a:pPr marL="609600" indent="-609600" eaLnBrk="1" hangingPunct="1">
              <a:buFontTx/>
              <a:buAutoNum type="thaiAlphaPeriod" startAt="3"/>
              <a:defRPr/>
            </a:pPr>
            <a:r>
              <a:rPr altLang="zh-CN" sz="3600" smtClean="0">
                <a:latin typeface="AngsanaUPC" pitchFamily="18" charset="-34"/>
                <a:cs typeface="AngsanaUPC" pitchFamily="18" charset="-34"/>
              </a:rPr>
              <a:t>มีอุณหภูมิและความกดดันสูง         </a:t>
            </a:r>
          </a:p>
          <a:p>
            <a:pPr marL="609600" indent="-609600" eaLnBrk="1" hangingPunct="1">
              <a:buFontTx/>
              <a:buAutoNum type="thaiAlphaPeriod" startAt="3"/>
              <a:defRPr/>
            </a:pPr>
            <a:r>
              <a:rPr altLang="zh-CN" sz="3600" smtClean="0">
                <a:latin typeface="AngsanaUPC" pitchFamily="18" charset="-34"/>
                <a:cs typeface="AngsanaUPC" pitchFamily="18" charset="-34"/>
              </a:rPr>
              <a:t>เป็นของแข็ง เคลื่อนที่ได้</a:t>
            </a:r>
            <a:endParaRPr altLang="zh-CN" sz="3600" dirty="0" smtClean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601</Words>
  <PresentationFormat>นำเสนอทางหน้าจอ (4:3)</PresentationFormat>
  <Paragraphs>65</Paragraphs>
  <Slides>25</Slides>
  <Notes>5</Notes>
  <HiddenSlides>0</HiddenSlides>
  <MMClips>1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25</vt:i4>
      </vt:variant>
    </vt:vector>
  </HeadingPairs>
  <TitlesOfParts>
    <vt:vector size="26" baseType="lpstr">
      <vt:lpstr>ClassicPhotoAlbum</vt:lpstr>
      <vt:lpstr>โครงสร้างของโลก</vt:lpstr>
      <vt:lpstr>ภาพนิ่ง 2</vt:lpstr>
      <vt:lpstr>ภาพนิ่ง 3</vt:lpstr>
      <vt:lpstr>การโครจรรอบดวงอาทิตและการเกิดฤดูกาล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สัณฐานของโลก 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ชั้นเนื้อโลก (แมนเทิล)  มีความหนาประมาณ 2,900 กม. หินหนืดสีเข้มมาก ที่สามารถเคลื่อนตัวไปมาได้ในวงจำกัด อาจมีแก๊สและของแข็งรวมอยู่ด้วย เรียกว่า แมกมา (Magma) เมื่อแทรกดันขึ้นมาหรือพุ่งออกสู่ผิวโลก เรียกว่า ลาวา (Lava) เมื่อเย็นและแข็งตัวจะเกิดเป็นหินอัคนี </vt:lpstr>
      <vt:lpstr>ภาพนิ่ง 20</vt:lpstr>
      <vt:lpstr>ภาพนิ่ง 21</vt:lpstr>
      <vt:lpstr>ภาพนิ่ง 22</vt:lpstr>
      <vt:lpstr>ภาพนิ่ง 23</vt:lpstr>
      <vt:lpstr>ภาพนิ่ง 24</vt:lpstr>
      <vt:lpstr>ภาพนิ่ง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2015-11-21T08:18:38Z</dcterms:created>
  <dcterms:modified xsi:type="dcterms:W3CDTF">2015-12-04T03:32:05Z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1054</vt:i4>
  </property>
  <property fmtid="{D5CDD505-2E9C-101B-9397-08002B2CF9AE}" pid="3" name="_Version">
    <vt:lpwstr>12.0.4518</vt:lpwstr>
  </property>
</Properties>
</file>